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yne Van Heerden" initials="WVH" lastIdx="1" clrIdx="0">
    <p:extLst>
      <p:ext uri="{19B8F6BF-5375-455C-9EA6-DF929625EA0E}">
        <p15:presenceInfo xmlns:p15="http://schemas.microsoft.com/office/powerpoint/2012/main" userId="Wayne Van Heerd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BE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5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4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18495E-44C1-4402-8D55-7313CA79BE2E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D4E35-8FB6-40D8-8F9A-853524A019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508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05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192881" indent="0" algn="ctr">
              <a:buNone/>
              <a:defRPr sz="844"/>
            </a:lvl2pPr>
            <a:lvl3pPr marL="385763" indent="0" algn="ctr">
              <a:buNone/>
              <a:defRPr sz="760"/>
            </a:lvl3pPr>
            <a:lvl4pPr marL="578644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406" indent="0" algn="ctr">
              <a:buNone/>
              <a:defRPr sz="675"/>
            </a:lvl6pPr>
            <a:lvl7pPr marL="1157288" indent="0" algn="ctr">
              <a:buNone/>
              <a:defRPr sz="675"/>
            </a:lvl7pPr>
            <a:lvl8pPr marL="1350169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75A-2597-4C35-B325-760A75B6A47C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21879-A9A1-4FDE-8A47-6C28BA705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9757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70C0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75A-2597-4C35-B325-760A75B6A47C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21879-A9A1-4FDE-8A47-6C28BA705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61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664233"/>
            <a:ext cx="2628900" cy="5512729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664233"/>
            <a:ext cx="7734300" cy="551272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75A-2597-4C35-B325-760A75B6A47C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21879-A9A1-4FDE-8A47-6C28BA705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044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12335"/>
          </a:xfrm>
        </p:spPr>
        <p:txBody>
          <a:bodyPr anchor="t">
            <a:normAutofit/>
          </a:bodyPr>
          <a:lstStyle>
            <a:lvl1pPr>
              <a:defRPr sz="4000" b="1">
                <a:solidFill>
                  <a:srgbClr val="0070C0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57250"/>
            <a:ext cx="10515600" cy="5319713"/>
          </a:xfrm>
        </p:spPr>
        <p:txBody>
          <a:bodyPr>
            <a:normAutofit/>
          </a:bodyPr>
          <a:lstStyle>
            <a:lvl1pPr marL="96441" indent="-96441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S"/>
              <a:defRPr sz="3600"/>
            </a:lvl1pPr>
            <a:lvl2pPr marL="289322" indent="-96441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S"/>
              <a:defRPr sz="3200"/>
            </a:lvl2pPr>
            <a:lvl3pPr marL="482204" indent="-96441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S"/>
              <a:defRPr sz="2400"/>
            </a:lvl3pPr>
            <a:lvl4pPr marL="675085" indent="-96441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S"/>
              <a:defRPr sz="2000"/>
            </a:lvl4pPr>
            <a:lvl5pPr marL="867966" indent="-96441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S"/>
              <a:defRPr sz="20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75A-2597-4C35-B325-760A75B6A47C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21879-A9A1-4FDE-8A47-6C28BA705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534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>
            <a:normAutofit/>
          </a:bodyPr>
          <a:lstStyle>
            <a:lvl1pPr>
              <a:defRPr sz="4400" b="1">
                <a:solidFill>
                  <a:srgbClr val="0070C0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1pPr>
            <a:lvl2pPr marL="192881" indent="0">
              <a:buNone/>
              <a:defRPr sz="844">
                <a:solidFill>
                  <a:schemeClr val="tx1">
                    <a:tint val="75000"/>
                  </a:schemeClr>
                </a:solidFill>
              </a:defRPr>
            </a:lvl2pPr>
            <a:lvl3pPr marL="385763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8644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52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406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288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169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305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75A-2597-4C35-B325-760A75B6A47C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21879-A9A1-4FDE-8A47-6C28BA705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434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4" y="0"/>
            <a:ext cx="10515600" cy="873678"/>
          </a:xfrm>
        </p:spPr>
        <p:txBody>
          <a:bodyPr anchor="t">
            <a:normAutofit/>
          </a:bodyPr>
          <a:lstStyle>
            <a:lvl1pPr>
              <a:defRPr sz="3600" b="1">
                <a:solidFill>
                  <a:srgbClr val="0070C0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4877" y="971551"/>
            <a:ext cx="5204927" cy="5205418"/>
          </a:xfrm>
        </p:spPr>
        <p:txBody>
          <a:bodyPr>
            <a:normAutofit/>
          </a:bodyPr>
          <a:lstStyle>
            <a:lvl1pPr marL="96441" indent="-96441">
              <a:buClr>
                <a:srgbClr val="0070C0"/>
              </a:buClr>
              <a:buFont typeface="Wingdings" panose="05000000000000000000" pitchFamily="2" charset="2"/>
              <a:buChar char="S"/>
              <a:defRPr sz="4800"/>
            </a:lvl1pPr>
            <a:lvl2pPr marL="289322" indent="-96441">
              <a:buClr>
                <a:srgbClr val="0070C0"/>
              </a:buClr>
              <a:buFont typeface="Wingdings" panose="05000000000000000000" pitchFamily="2" charset="2"/>
              <a:buChar char="S"/>
              <a:defRPr sz="4000"/>
            </a:lvl2pPr>
            <a:lvl3pPr marL="482204" indent="-96441">
              <a:buClr>
                <a:srgbClr val="0070C0"/>
              </a:buClr>
              <a:buFont typeface="Wingdings" panose="05000000000000000000" pitchFamily="2" charset="2"/>
              <a:buChar char="S"/>
              <a:defRPr sz="3200"/>
            </a:lvl3pPr>
            <a:lvl4pPr marL="675085" indent="-96441">
              <a:buClr>
                <a:srgbClr val="0070C0"/>
              </a:buClr>
              <a:buFont typeface="Wingdings" panose="05000000000000000000" pitchFamily="2" charset="2"/>
              <a:buChar char="S"/>
              <a:defRPr sz="2800"/>
            </a:lvl4pPr>
            <a:lvl5pPr marL="867966" indent="-96441">
              <a:buClr>
                <a:srgbClr val="0070C0"/>
              </a:buClr>
              <a:buFont typeface="Wingdings" panose="05000000000000000000" pitchFamily="2" charset="2"/>
              <a:buChar char="S"/>
              <a:defRPr sz="2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8877" y="971551"/>
            <a:ext cx="5204927" cy="5205418"/>
          </a:xfrm>
        </p:spPr>
        <p:txBody>
          <a:bodyPr>
            <a:normAutofit/>
          </a:bodyPr>
          <a:lstStyle>
            <a:lvl1pPr marL="96441" indent="-96441">
              <a:buClr>
                <a:srgbClr val="0070C0"/>
              </a:buClr>
              <a:buFont typeface="Wingdings" panose="05000000000000000000" pitchFamily="2" charset="2"/>
              <a:buChar char="S"/>
              <a:defRPr sz="4800"/>
            </a:lvl1pPr>
            <a:lvl2pPr marL="289322" indent="-96441">
              <a:buClr>
                <a:srgbClr val="0070C0"/>
              </a:buClr>
              <a:buFont typeface="Wingdings" panose="05000000000000000000" pitchFamily="2" charset="2"/>
              <a:buChar char="S"/>
              <a:defRPr sz="4000"/>
            </a:lvl2pPr>
            <a:lvl3pPr marL="482204" indent="-96441">
              <a:buClr>
                <a:srgbClr val="0070C0"/>
              </a:buClr>
              <a:buFont typeface="Wingdings" panose="05000000000000000000" pitchFamily="2" charset="2"/>
              <a:buChar char="S"/>
              <a:defRPr sz="3200"/>
            </a:lvl3pPr>
            <a:lvl4pPr marL="675085" indent="-96441">
              <a:buClr>
                <a:srgbClr val="0070C0"/>
              </a:buClr>
              <a:buFont typeface="Wingdings" panose="05000000000000000000" pitchFamily="2" charset="2"/>
              <a:buChar char="S"/>
              <a:defRPr sz="2800"/>
            </a:lvl4pPr>
            <a:lvl5pPr marL="867966" indent="-96441">
              <a:buClr>
                <a:srgbClr val="0070C0"/>
              </a:buClr>
              <a:buFont typeface="Wingdings" panose="05000000000000000000" pitchFamily="2" charset="2"/>
              <a:buChar char="S"/>
              <a:defRPr sz="28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75A-2597-4C35-B325-760A75B6A47C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21879-A9A1-4FDE-8A47-6C28BA705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078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52492"/>
          </a:xfrm>
        </p:spPr>
        <p:txBody>
          <a:bodyPr anchor="t"/>
          <a:lstStyle>
            <a:lvl1pPr>
              <a:defRPr b="1">
                <a:solidFill>
                  <a:srgbClr val="0070C0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8" y="1019185"/>
            <a:ext cx="5157787" cy="823912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1924050"/>
            <a:ext cx="5157787" cy="42656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612" y="1019185"/>
            <a:ext cx="5183188" cy="823912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1924050"/>
            <a:ext cx="5183188" cy="42656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75A-2597-4C35-B325-760A75B6A47C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21879-A9A1-4FDE-8A47-6C28BA705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31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75A-2597-4C35-B325-760A75B6A47C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21879-A9A1-4FDE-8A47-6C28BA705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396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75A-2597-4C35-B325-760A75B6A47C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21879-A9A1-4FDE-8A47-6C28BA705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47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3848"/>
            <a:ext cx="3932237" cy="1453551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1350"/>
            </a:lvl1pPr>
            <a:lvl2pPr>
              <a:defRPr sz="1181"/>
            </a:lvl2pPr>
            <a:lvl3pPr>
              <a:defRPr sz="1013"/>
            </a:lvl3pPr>
            <a:lvl4pPr>
              <a:defRPr sz="844"/>
            </a:lvl4pPr>
            <a:lvl5pPr>
              <a:defRPr sz="844"/>
            </a:lvl5pPr>
            <a:lvl6pPr>
              <a:defRPr sz="844"/>
            </a:lvl6pPr>
            <a:lvl7pPr>
              <a:defRPr sz="844"/>
            </a:lvl7pPr>
            <a:lvl8pPr>
              <a:defRPr sz="844"/>
            </a:lvl8pPr>
            <a:lvl9pPr>
              <a:defRPr sz="844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75A-2597-4C35-B325-760A75B6A47C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21879-A9A1-4FDE-8A47-6C28BA705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680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29728"/>
            <a:ext cx="3932237" cy="1427672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1350"/>
            </a:lvl1pPr>
            <a:lvl2pPr marL="192881" indent="0">
              <a:buNone/>
              <a:defRPr sz="1181"/>
            </a:lvl2pPr>
            <a:lvl3pPr marL="385763" indent="0">
              <a:buNone/>
              <a:defRPr sz="1013"/>
            </a:lvl3pPr>
            <a:lvl4pPr marL="578644" indent="0">
              <a:buNone/>
              <a:defRPr sz="844"/>
            </a:lvl4pPr>
            <a:lvl5pPr marL="771525" indent="0">
              <a:buNone/>
              <a:defRPr sz="844"/>
            </a:lvl5pPr>
            <a:lvl6pPr marL="964406" indent="0">
              <a:buNone/>
              <a:defRPr sz="844"/>
            </a:lvl6pPr>
            <a:lvl7pPr marL="1157288" indent="0">
              <a:buNone/>
              <a:defRPr sz="844"/>
            </a:lvl7pPr>
            <a:lvl8pPr marL="1350169" indent="0">
              <a:buNone/>
              <a:defRPr sz="844"/>
            </a:lvl8pPr>
            <a:lvl9pPr marL="1543050" indent="0">
              <a:buNone/>
              <a:defRPr sz="844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75A-2597-4C35-B325-760A75B6A47C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21879-A9A1-4FDE-8A47-6C28BA7052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40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209677"/>
            <a:ext cx="10515600" cy="1130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464793"/>
            <a:ext cx="10515600" cy="37121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3275A-2597-4C35-B325-760A75B6A47C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21879-A9A1-4FDE-8A47-6C28BA7052C3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41953" y="545690"/>
            <a:ext cx="1190810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blue and green text on a black background&#10;&#10;AI-generated content may be incorrect.">
            <a:extLst>
              <a:ext uri="{FF2B5EF4-FFF2-40B4-BE49-F238E27FC236}">
                <a16:creationId xmlns:a16="http://schemas.microsoft.com/office/drawing/2014/main" id="{F1163938-E92D-A4B9-3F24-C15A3A47641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570" y="37566"/>
            <a:ext cx="1791486" cy="44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169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85763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70C0"/>
          </a:solidFill>
          <a:latin typeface="+mn-lt"/>
          <a:ea typeface="+mj-ea"/>
          <a:cs typeface="+mj-cs"/>
        </a:defRPr>
      </a:lvl1pPr>
    </p:titleStyle>
    <p:bodyStyle>
      <a:lvl1pPr marL="96441" indent="-96441" algn="l" defTabSz="385763" rtl="0" eaLnBrk="1" latinLnBrk="0" hangingPunct="1">
        <a:lnSpc>
          <a:spcPct val="90000"/>
        </a:lnSpc>
        <a:spcBef>
          <a:spcPts val="422"/>
        </a:spcBef>
        <a:buClr>
          <a:srgbClr val="0070C0"/>
        </a:buClr>
        <a:buFont typeface="Wingdings" panose="05000000000000000000" pitchFamily="2" charset="2"/>
        <a:buChar char="S"/>
        <a:defRPr sz="1181" kern="1200">
          <a:solidFill>
            <a:schemeClr val="tx1"/>
          </a:solidFill>
          <a:latin typeface="+mn-lt"/>
          <a:ea typeface="+mn-ea"/>
          <a:cs typeface="+mn-cs"/>
        </a:defRPr>
      </a:lvl1pPr>
      <a:lvl2pPr marL="289322" indent="-96441" algn="l" defTabSz="385763" rtl="0" eaLnBrk="1" latinLnBrk="0" hangingPunct="1">
        <a:lnSpc>
          <a:spcPct val="90000"/>
        </a:lnSpc>
        <a:spcBef>
          <a:spcPts val="211"/>
        </a:spcBef>
        <a:buClr>
          <a:srgbClr val="0070C0"/>
        </a:buClr>
        <a:buFont typeface="Wingdings" panose="05000000000000000000" pitchFamily="2" charset="2"/>
        <a:buChar char="S"/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482204" indent="-96441" algn="l" defTabSz="385763" rtl="0" eaLnBrk="1" latinLnBrk="0" hangingPunct="1">
        <a:lnSpc>
          <a:spcPct val="90000"/>
        </a:lnSpc>
        <a:spcBef>
          <a:spcPts val="211"/>
        </a:spcBef>
        <a:buClr>
          <a:srgbClr val="0070C0"/>
        </a:buClr>
        <a:buFont typeface="Wingdings" panose="05000000000000000000" pitchFamily="2" charset="2"/>
        <a:buChar char="S"/>
        <a:defRPr sz="844" kern="1200">
          <a:solidFill>
            <a:schemeClr val="tx1"/>
          </a:solidFill>
          <a:latin typeface="+mn-lt"/>
          <a:ea typeface="+mn-ea"/>
          <a:cs typeface="+mn-cs"/>
        </a:defRPr>
      </a:lvl3pPr>
      <a:lvl4pPr marL="675085" indent="-96441" algn="l" defTabSz="385763" rtl="0" eaLnBrk="1" latinLnBrk="0" hangingPunct="1">
        <a:lnSpc>
          <a:spcPct val="90000"/>
        </a:lnSpc>
        <a:spcBef>
          <a:spcPts val="211"/>
        </a:spcBef>
        <a:buClr>
          <a:srgbClr val="0070C0"/>
        </a:buClr>
        <a:buFont typeface="Wingdings" panose="05000000000000000000" pitchFamily="2" charset="2"/>
        <a:buChar char="S"/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867966" indent="-96441" algn="l" defTabSz="385763" rtl="0" eaLnBrk="1" latinLnBrk="0" hangingPunct="1">
        <a:lnSpc>
          <a:spcPct val="90000"/>
        </a:lnSpc>
        <a:spcBef>
          <a:spcPts val="211"/>
        </a:spcBef>
        <a:buClr>
          <a:srgbClr val="0070C0"/>
        </a:buClr>
        <a:buFont typeface="Wingdings" panose="05000000000000000000" pitchFamily="2" charset="2"/>
        <a:buChar char="S"/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1060847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253729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446610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639491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5763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8644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4406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7288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0169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6C350-3B78-081D-D0E7-6F2FC2C59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Day 1 - Fundamentals and Investigations</a:t>
            </a:r>
            <a:endParaRPr lang="en-ZA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AD110FC-652D-6210-F0D1-27DCA0E913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3652817"/>
              </p:ext>
            </p:extLst>
          </p:nvPr>
        </p:nvGraphicFramePr>
        <p:xfrm>
          <a:off x="274320" y="832104"/>
          <a:ext cx="11558016" cy="581673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80766">
                  <a:extLst>
                    <a:ext uri="{9D8B030D-6E8A-4147-A177-3AD203B41FA5}">
                      <a16:colId xmlns:a16="http://schemas.microsoft.com/office/drawing/2014/main" val="2482149349"/>
                    </a:ext>
                  </a:extLst>
                </a:gridCol>
                <a:gridCol w="530914">
                  <a:extLst>
                    <a:ext uri="{9D8B030D-6E8A-4147-A177-3AD203B41FA5}">
                      <a16:colId xmlns:a16="http://schemas.microsoft.com/office/drawing/2014/main" val="623534446"/>
                    </a:ext>
                  </a:extLst>
                </a:gridCol>
                <a:gridCol w="8745697">
                  <a:extLst>
                    <a:ext uri="{9D8B030D-6E8A-4147-A177-3AD203B41FA5}">
                      <a16:colId xmlns:a16="http://schemas.microsoft.com/office/drawing/2014/main" val="2728300574"/>
                    </a:ext>
                  </a:extLst>
                </a:gridCol>
                <a:gridCol w="800639">
                  <a:extLst>
                    <a:ext uri="{9D8B030D-6E8A-4147-A177-3AD203B41FA5}">
                      <a16:colId xmlns:a16="http://schemas.microsoft.com/office/drawing/2014/main" val="1757037871"/>
                    </a:ext>
                  </a:extLst>
                </a:gridCol>
              </a:tblGrid>
              <a:tr h="371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TIME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0F476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0F476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INSTRUCTOR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0566342"/>
                  </a:ext>
                </a:extLst>
              </a:tr>
              <a:tr h="371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 dirty="0">
                          <a:effectLst/>
                        </a:rPr>
                        <a:t>08h00 – 08h15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ZA" sz="1400" kern="100">
                          <a:effectLst/>
                        </a:rPr>
                        <a:t>Registration</a:t>
                      </a:r>
                      <a:endParaRPr lang="en-ZA" sz="1400" b="1" kern="10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ZA" sz="1400" kern="100" dirty="0">
                          <a:effectLst/>
                        </a:rPr>
                        <a:t>SAIMM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9094382"/>
                  </a:ext>
                </a:extLst>
              </a:tr>
              <a:tr h="371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>
                          <a:effectLst/>
                        </a:rPr>
                        <a:t>08h15 – 09h00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 dirty="0">
                          <a:effectLst/>
                        </a:rPr>
                        <a:t>Introduction to Mining Hydrology Definitions - Groundwater hydraulics, governing equations, and Darcy's Law.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ZA" sz="1400" kern="100">
                          <a:effectLst/>
                        </a:rPr>
                        <a:t>KLM</a:t>
                      </a:r>
                      <a:endParaRPr lang="en-ZA" sz="1400" b="1" kern="10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9692112"/>
                  </a:ext>
                </a:extLst>
              </a:tr>
              <a:tr h="371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>
                          <a:effectLst/>
                        </a:rPr>
                        <a:t>09h00 – 09h45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spc="-15" dirty="0">
                          <a:effectLst/>
                        </a:rPr>
                        <a:t>Aquifer types and Groundwater hydraulics / FLOW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KLM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0732313"/>
                  </a:ext>
                </a:extLst>
              </a:tr>
              <a:tr h="371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09h45 – 10h00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>
                          <a:effectLst/>
                        </a:rPr>
                        <a:t>Coffee/Tea Break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</a:rPr>
                        <a:t> 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1706787"/>
                  </a:ext>
                </a:extLst>
              </a:tr>
              <a:tr h="371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10h00 – 10h45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 dirty="0">
                          <a:effectLst/>
                        </a:rPr>
                        <a:t>Geological investigations. Structural mapping for Hydrogeology.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ZA" sz="1400" kern="100" dirty="0">
                          <a:effectLst/>
                        </a:rPr>
                        <a:t>BM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949864"/>
                  </a:ext>
                </a:extLst>
              </a:tr>
              <a:tr h="371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10h45 – 11h30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>
                          <a:effectLst/>
                        </a:rPr>
                        <a:t>Use of structural mapping in dewatering design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ZA" sz="1400" kern="100" dirty="0">
                          <a:effectLst/>
                        </a:rPr>
                        <a:t>BM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255596"/>
                  </a:ext>
                </a:extLst>
              </a:tr>
              <a:tr h="371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11h30 – 12h15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>
                          <a:effectLst/>
                        </a:rPr>
                        <a:t>Field Techniques - Drilling, test pumping, packer testing, and sample analysis. Geochemical sampling 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ZA" sz="1400" kern="100" dirty="0">
                          <a:effectLst/>
                        </a:rPr>
                        <a:t>MM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8344969"/>
                  </a:ext>
                </a:extLst>
              </a:tr>
              <a:tr h="6895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>
                          <a:effectLst/>
                        </a:rPr>
                        <a:t>12h15 – 13h00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 dirty="0">
                          <a:effectLst/>
                        </a:rPr>
                        <a:t>Hydrogeological Data Management</a:t>
                      </a:r>
                      <a:br>
                        <a:rPr lang="en-ZA" sz="1400" kern="100" spc="0" dirty="0">
                          <a:effectLst/>
                        </a:rPr>
                      </a:br>
                      <a:r>
                        <a:rPr lang="en-ZA" sz="1400" kern="100" spc="-15" dirty="0">
                          <a:effectLst/>
                        </a:rPr>
                        <a:t>Techniques for organizing, monitoring, and visualizing data.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ZA" sz="1400" kern="100" dirty="0" err="1">
                          <a:effectLst/>
                        </a:rPr>
                        <a:t>WvH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645252"/>
                  </a:ext>
                </a:extLst>
              </a:tr>
              <a:tr h="371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13h00 – 14h00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>
                          <a:effectLst/>
                        </a:rPr>
                        <a:t>Lunch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</a:rPr>
                        <a:t> 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633918"/>
                  </a:ext>
                </a:extLst>
              </a:tr>
              <a:tr h="339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14h00 – 14h45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spc="-15" dirty="0">
                          <a:effectLst/>
                        </a:rPr>
                        <a:t>Practical Applications - Data interpretation. Geochemical plotting.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PH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587643"/>
                  </a:ext>
                </a:extLst>
              </a:tr>
              <a:tr h="339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14h45 – 15h30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spc="-15" dirty="0">
                          <a:effectLst/>
                        </a:rPr>
                        <a:t>Phased approach to mine dewatering design. Five pillars of dewatering design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KLM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871832"/>
                  </a:ext>
                </a:extLst>
              </a:tr>
              <a:tr h="371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15h30 – 15h45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>
                          <a:effectLst/>
                        </a:rPr>
                        <a:t>Coffee/Tea Break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</a:rPr>
                        <a:t> 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086786"/>
                  </a:ext>
                </a:extLst>
              </a:tr>
              <a:tr h="630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15h45 – 16h30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spc="-15" dirty="0">
                          <a:effectLst/>
                        </a:rPr>
                        <a:t>Tailings dam monitoring and risk from man-made structures.   Integration with Mine Design.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KLM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405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6234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C693E-FF7E-DA8F-7532-CA13EB50C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1F613-8590-D90A-93BB-4E5E36DEC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Day 2 - Modelling and Dewatering Techniques</a:t>
            </a:r>
            <a:endParaRPr lang="en-ZA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03CBF73-2A9B-F961-E934-54768AB72D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6227610"/>
              </p:ext>
            </p:extLst>
          </p:nvPr>
        </p:nvGraphicFramePr>
        <p:xfrm>
          <a:off x="329184" y="712335"/>
          <a:ext cx="11466576" cy="601569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89284">
                  <a:extLst>
                    <a:ext uri="{9D8B030D-6E8A-4147-A177-3AD203B41FA5}">
                      <a16:colId xmlns:a16="http://schemas.microsoft.com/office/drawing/2014/main" val="400216245"/>
                    </a:ext>
                  </a:extLst>
                </a:gridCol>
                <a:gridCol w="618198">
                  <a:extLst>
                    <a:ext uri="{9D8B030D-6E8A-4147-A177-3AD203B41FA5}">
                      <a16:colId xmlns:a16="http://schemas.microsoft.com/office/drawing/2014/main" val="2284408923"/>
                    </a:ext>
                  </a:extLst>
                </a:gridCol>
                <a:gridCol w="8703390">
                  <a:extLst>
                    <a:ext uri="{9D8B030D-6E8A-4147-A177-3AD203B41FA5}">
                      <a16:colId xmlns:a16="http://schemas.microsoft.com/office/drawing/2014/main" val="3983361991"/>
                    </a:ext>
                  </a:extLst>
                </a:gridCol>
                <a:gridCol w="755704">
                  <a:extLst>
                    <a:ext uri="{9D8B030D-6E8A-4147-A177-3AD203B41FA5}">
                      <a16:colId xmlns:a16="http://schemas.microsoft.com/office/drawing/2014/main" val="3652586003"/>
                    </a:ext>
                  </a:extLst>
                </a:gridCol>
              </a:tblGrid>
              <a:tr h="449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TIME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0F476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0F476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INSTRUCTOR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276106"/>
                  </a:ext>
                </a:extLst>
              </a:tr>
              <a:tr h="449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08h00 – 08h45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spc="-15" dirty="0">
                          <a:effectLst/>
                        </a:rPr>
                        <a:t>Conceptual Model Construction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KLM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918258"/>
                  </a:ext>
                </a:extLst>
              </a:tr>
              <a:tr h="449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08h45 – 09h30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spc="-15" dirty="0">
                          <a:effectLst/>
                        </a:rPr>
                        <a:t>Numerical Modelling Basics - Types, accuracy levels, calibration, and sensitivity analysis.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SM</a:t>
                      </a:r>
                      <a:endParaRPr lang="en-ZA" sz="1400" b="1" kern="10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471095"/>
                  </a:ext>
                </a:extLst>
              </a:tr>
              <a:tr h="492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09h30 – 09h45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>
                          <a:effectLst/>
                        </a:rPr>
                        <a:t>Coffee/Tea Break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</a:rPr>
                        <a:t> 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271501"/>
                  </a:ext>
                </a:extLst>
              </a:tr>
              <a:tr h="449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09h45 – 10h30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spc="-15" dirty="0">
                          <a:effectLst/>
                        </a:rPr>
                        <a:t>Feedback Integration - Refining models with monitoring data.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SM</a:t>
                      </a:r>
                      <a:endParaRPr lang="en-ZA" sz="1400" b="1" kern="10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828549"/>
                  </a:ext>
                </a:extLst>
              </a:tr>
              <a:tr h="432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10h30 – 11h45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spc="-15" dirty="0">
                          <a:effectLst/>
                        </a:rPr>
                        <a:t>Dewatering systems surface mining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KLM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9311687"/>
                  </a:ext>
                </a:extLst>
              </a:tr>
              <a:tr h="449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11h45 – 12h30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spc="-15" dirty="0">
                          <a:effectLst/>
                        </a:rPr>
                        <a:t>Dewatering systems underground mining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KLM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45336"/>
                  </a:ext>
                </a:extLst>
              </a:tr>
              <a:tr h="449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12h30 – 13h00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spc="-15" dirty="0">
                          <a:effectLst/>
                        </a:rPr>
                        <a:t>Legal and Permitting Considerations - Ensuring compliance with regulations.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PH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931063"/>
                  </a:ext>
                </a:extLst>
              </a:tr>
              <a:tr h="492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13h00 – 14h00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 dirty="0">
                          <a:effectLst/>
                        </a:rPr>
                        <a:t>Lunch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</a:rPr>
                        <a:t> 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899024"/>
                  </a:ext>
                </a:extLst>
              </a:tr>
              <a:tr h="449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14h00 – 14h45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spc="-15" dirty="0">
                          <a:effectLst/>
                        </a:rPr>
                        <a:t> Case studies- Real-world application of dewatering systems.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KLM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163898"/>
                  </a:ext>
                </a:extLst>
              </a:tr>
              <a:tr h="449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14h45 – 15h30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  <a:tabLst>
                          <a:tab pos="-990600" algn="l"/>
                          <a:tab pos="-533400" algn="l"/>
                          <a:tab pos="-76200" algn="l"/>
                          <a:tab pos="381000" algn="l"/>
                          <a:tab pos="838200" algn="l"/>
                          <a:tab pos="1295400" algn="l"/>
                          <a:tab pos="1752600" algn="l"/>
                          <a:tab pos="2209800" algn="l"/>
                        </a:tabLst>
                      </a:pPr>
                      <a:r>
                        <a:rPr lang="en-ZA" sz="1400" kern="100" spc="-15" dirty="0">
                          <a:effectLst/>
                        </a:rPr>
                        <a:t>Case Studies continued - Real-world applications of dewatering systems.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SM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486433"/>
                  </a:ext>
                </a:extLst>
              </a:tr>
              <a:tr h="492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15h30 – 16h00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>
                          <a:effectLst/>
                        </a:rPr>
                        <a:t>Coffee/Tea Break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</a:rPr>
                        <a:t> 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8347390"/>
                  </a:ext>
                </a:extLst>
              </a:tr>
              <a:tr h="400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16h00 – 16h30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 dirty="0">
                          <a:effectLst/>
                        </a:rPr>
                        <a:t>Case studies- continued.</a:t>
                      </a:r>
                      <a:br>
                        <a:rPr lang="en-ZA" sz="1400" kern="100" spc="-15" dirty="0">
                          <a:effectLst/>
                        </a:rPr>
                      </a:br>
                      <a:r>
                        <a:rPr lang="en-ZA" sz="1400" kern="100" spc="-15" dirty="0">
                          <a:effectLst/>
                        </a:rPr>
                        <a:t>Discussion: Challenges and Innovations - Group discussion on overcoming common dewatering design issues.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 dirty="0">
                          <a:effectLst/>
                        </a:rPr>
                        <a:t>KLM/ </a:t>
                      </a:r>
                      <a:r>
                        <a:rPr lang="en-ZA" sz="1400" kern="100" spc="-15" dirty="0" err="1">
                          <a:effectLst/>
                        </a:rPr>
                        <a:t>WvH</a:t>
                      </a:r>
                      <a:r>
                        <a:rPr lang="en-ZA" sz="1400" kern="100" spc="-15" dirty="0">
                          <a:effectLst/>
                        </a:rPr>
                        <a:t>/ PH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876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848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2B563-6099-903F-E249-64F93E549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Day 3 - Implementation, Review, and Assessment</a:t>
            </a:r>
            <a:endParaRPr lang="en-ZA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15EC819-354E-B40D-8212-5824B7A493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4554557"/>
              </p:ext>
            </p:extLst>
          </p:nvPr>
        </p:nvGraphicFramePr>
        <p:xfrm>
          <a:off x="402336" y="796453"/>
          <a:ext cx="11484865" cy="570177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99032">
                  <a:extLst>
                    <a:ext uri="{9D8B030D-6E8A-4147-A177-3AD203B41FA5}">
                      <a16:colId xmlns:a16="http://schemas.microsoft.com/office/drawing/2014/main" val="1924713603"/>
                    </a:ext>
                  </a:extLst>
                </a:gridCol>
                <a:gridCol w="493776">
                  <a:extLst>
                    <a:ext uri="{9D8B030D-6E8A-4147-A177-3AD203B41FA5}">
                      <a16:colId xmlns:a16="http://schemas.microsoft.com/office/drawing/2014/main" val="3823287789"/>
                    </a:ext>
                  </a:extLst>
                </a:gridCol>
                <a:gridCol w="8790212">
                  <a:extLst>
                    <a:ext uri="{9D8B030D-6E8A-4147-A177-3AD203B41FA5}">
                      <a16:colId xmlns:a16="http://schemas.microsoft.com/office/drawing/2014/main" val="1337085122"/>
                    </a:ext>
                  </a:extLst>
                </a:gridCol>
                <a:gridCol w="801845">
                  <a:extLst>
                    <a:ext uri="{9D8B030D-6E8A-4147-A177-3AD203B41FA5}">
                      <a16:colId xmlns:a16="http://schemas.microsoft.com/office/drawing/2014/main" val="73179264"/>
                    </a:ext>
                  </a:extLst>
                </a:gridCol>
              </a:tblGrid>
              <a:tr h="4021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TIME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0F476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b="1" kern="100" dirty="0">
                          <a:solidFill>
                            <a:srgbClr val="0F476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INSTRUCTOR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996017"/>
                  </a:ext>
                </a:extLst>
              </a:tr>
              <a:tr h="453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>
                          <a:effectLst/>
                        </a:rPr>
                        <a:t>08h00 – 08h45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>
                          <a:effectLst/>
                        </a:rPr>
                        <a:t>System Design and Optimization - Strategies for effective implementation and operation.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KLM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404004"/>
                  </a:ext>
                </a:extLst>
              </a:tr>
              <a:tr h="4715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08h45 – 09h30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 dirty="0">
                          <a:effectLst/>
                        </a:rPr>
                        <a:t>Monitoring Tools and techniques for ongoing system assessment. Tailings monitoring.  Use of dashboards 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AB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224246"/>
                  </a:ext>
                </a:extLst>
              </a:tr>
              <a:tr h="607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09h30 – 10h00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ZA" sz="1400" kern="100" dirty="0">
                          <a:effectLst/>
                        </a:rPr>
                        <a:t>Coffee/Tea Break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ZA" sz="1400" kern="100" dirty="0">
                          <a:effectLst/>
                        </a:rPr>
                        <a:t> 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375372"/>
                  </a:ext>
                </a:extLst>
              </a:tr>
              <a:tr h="4021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10h00 – 10h45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 dirty="0">
                          <a:effectLst/>
                        </a:rPr>
                        <a:t>Risk assessment - Evaluating potential issues and risk mitigation strategies.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KLM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314482"/>
                  </a:ext>
                </a:extLst>
              </a:tr>
              <a:tr h="4021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10h45 – 11h30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>
                          <a:effectLst/>
                        </a:rPr>
                        <a:t>Pump selection and pump design dewatering considerations 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CM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441971"/>
                  </a:ext>
                </a:extLst>
              </a:tr>
              <a:tr h="4021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buNone/>
                      </a:pPr>
                      <a:r>
                        <a:rPr lang="en-GB" sz="1400" kern="100" dirty="0">
                          <a:effectLst/>
                        </a:rPr>
                        <a:t>11h30 – 12h15</a:t>
                      </a:r>
                      <a:endParaRPr lang="en-ZA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 dirty="0">
                          <a:effectLst/>
                        </a:rPr>
                        <a:t>Attendees own mines  Collaborative discussion on individual mines or projects.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KLM/WVH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971435"/>
                  </a:ext>
                </a:extLst>
              </a:tr>
              <a:tr h="4021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buNone/>
                      </a:pPr>
                      <a:r>
                        <a:rPr lang="en-GB" sz="1400" kern="100" dirty="0">
                          <a:effectLst/>
                        </a:rPr>
                        <a:t>12h15 – 13h00</a:t>
                      </a:r>
                      <a:endParaRPr lang="en-ZA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 dirty="0">
                          <a:effectLst/>
                        </a:rPr>
                        <a:t>Monitoring equipment. Installing and setting up and monitoring network 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ZA" sz="1400" kern="100">
                          <a:effectLst/>
                        </a:rPr>
                        <a:t>AH</a:t>
                      </a:r>
                      <a:endParaRPr lang="en-ZA" sz="1400" b="1" kern="10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039017"/>
                  </a:ext>
                </a:extLst>
              </a:tr>
              <a:tr h="4021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13h00 – 14h00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>
                          <a:effectLst/>
                        </a:rPr>
                        <a:t>Lunch</a:t>
                      </a:r>
                      <a:endParaRPr lang="en-ZA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</a:rPr>
                        <a:t> 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390240"/>
                  </a:ext>
                </a:extLst>
              </a:tr>
              <a:tr h="4021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14h00 – 14h45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 dirty="0">
                          <a:effectLst/>
                        </a:rPr>
                        <a:t>Course Recap - Key takeaways and open Q&amp;A session.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KLM/SM/AB/AH/WVH/PH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1656727"/>
                  </a:ext>
                </a:extLst>
              </a:tr>
              <a:tr h="4021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14h45 – 15h30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 dirty="0">
                          <a:effectLst/>
                        </a:rPr>
                        <a:t>Final Assessment - Written exam.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KLM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702828"/>
                  </a:ext>
                </a:extLst>
              </a:tr>
              <a:tr h="4021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15h30 – 16h00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400" kern="100" spc="-15" dirty="0">
                          <a:effectLst/>
                        </a:rPr>
                        <a:t>Certification and Closing - Presentation of certificates and feedback session.</a:t>
                      </a:r>
                      <a:endParaRPr lang="en-ZA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GB" sz="1400" kern="100" dirty="0">
                          <a:effectLst/>
                        </a:rPr>
                        <a:t>KLM/ SAIMM</a:t>
                      </a:r>
                      <a:endParaRPr lang="en-ZA" sz="1400" b="1" kern="100" dirty="0">
                        <a:solidFill>
                          <a:srgbClr val="0F476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71617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7434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07E3B-97A6-1C17-2EBC-370D00030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Instructor information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58DDF97-BA86-0CFB-68FD-7C793742F6B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078992"/>
          <a:ext cx="10515600" cy="51023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38026">
                  <a:extLst>
                    <a:ext uri="{9D8B030D-6E8A-4147-A177-3AD203B41FA5}">
                      <a16:colId xmlns:a16="http://schemas.microsoft.com/office/drawing/2014/main" val="2369963593"/>
                    </a:ext>
                  </a:extLst>
                </a:gridCol>
                <a:gridCol w="3294873">
                  <a:extLst>
                    <a:ext uri="{9D8B030D-6E8A-4147-A177-3AD203B41FA5}">
                      <a16:colId xmlns:a16="http://schemas.microsoft.com/office/drawing/2014/main" val="2226171643"/>
                    </a:ext>
                  </a:extLst>
                </a:gridCol>
                <a:gridCol w="3882701">
                  <a:extLst>
                    <a:ext uri="{9D8B030D-6E8A-4147-A177-3AD203B41FA5}">
                      <a16:colId xmlns:a16="http://schemas.microsoft.com/office/drawing/2014/main" val="930315124"/>
                    </a:ext>
                  </a:extLst>
                </a:gridCol>
              </a:tblGrid>
              <a:tr h="6058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Instructor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Affiliation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Email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64958577"/>
                  </a:ext>
                </a:extLst>
              </a:tr>
              <a:tr h="499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Dr Kym Morton (KLM)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KLM Consulting Services (Pty) Ltd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kmorton@klmcs.co.za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96942670"/>
                  </a:ext>
                </a:extLst>
              </a:tr>
              <a:tr h="499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Mr Wayne van Heerden (WvH)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KLM Consulting Services (Pty) Ltd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wayne@klmcs.co.za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48237397"/>
                  </a:ext>
                </a:extLst>
              </a:tr>
              <a:tr h="499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Mr Moses Msitsini (MM)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KLM Consulting Services (Pty) Ltd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moses.msitsini@klmcs.co.za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5671075"/>
                  </a:ext>
                </a:extLst>
              </a:tr>
              <a:tr h="499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Mr Pieter Holtzhausen (PH)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KLM Consulting Services (Pty) Ltd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pieter@klmcs.co.za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0912169"/>
                  </a:ext>
                </a:extLst>
              </a:tr>
              <a:tr h="499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Prof Barry Millsteed (BM)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Barry Millsteed Geological Services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bmgeoserve@gmail.com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82462460"/>
                  </a:ext>
                </a:extLst>
              </a:tr>
              <a:tr h="499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Mr Stephan Meyer (SM)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NOA8 (Pty) Ltd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stephan@noa8.co.za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62759113"/>
                  </a:ext>
                </a:extLst>
              </a:tr>
              <a:tr h="499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Mr Alastair Bovim (AB)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Insight Terra (Pty) Ltd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Alastair.Bovim@insightterra.com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48279904"/>
                  </a:ext>
                </a:extLst>
              </a:tr>
              <a:tr h="499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Mr Anton Hertenberger (AH)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Tecwise (Pty) Ltd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ah@tecwiseafrica.co.za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0224116"/>
                  </a:ext>
                </a:extLst>
              </a:tr>
              <a:tr h="499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Mr Chris Munnick (CM)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>
                          <a:effectLst/>
                        </a:rPr>
                        <a:t>Sulzer (Pty) Ltd</a:t>
                      </a:r>
                      <a:endParaRPr lang="en-ZA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ZA" sz="1600" kern="100" dirty="0">
                          <a:effectLst/>
                        </a:rPr>
                        <a:t>christoffel.munnick@sulzer.com</a:t>
                      </a:r>
                      <a:endParaRPr lang="en-ZA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4333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937912"/>
      </p:ext>
    </p:extLst>
  </p:cSld>
  <p:clrMapOvr>
    <a:masterClrMapping/>
  </p:clrMapOvr>
</p:sld>
</file>

<file path=ppt/theme/theme1.xml><?xml version="1.0" encoding="utf-8"?>
<a:theme xmlns:a="http://schemas.openxmlformats.org/drawingml/2006/main" name="KLMCS201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LMCS Template.pptx" id="{EA1791DB-A1D3-4A5C-A631-DB8F0B8BACE5}" vid="{B139A0F7-C1F5-4003-AE69-3BBDA8EEC10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Words>703</Words>
  <Application>Microsoft Office PowerPoint</Application>
  <PresentationFormat>Widescreen</PresentationFormat>
  <Paragraphs>178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Arial</vt:lpstr>
      <vt:lpstr>Calibri</vt:lpstr>
      <vt:lpstr>Times New Roman</vt:lpstr>
      <vt:lpstr>Wingdings</vt:lpstr>
      <vt:lpstr>KLMCS2019</vt:lpstr>
      <vt:lpstr>Day 1 - Fundamentals and Investigations</vt:lpstr>
      <vt:lpstr>Day 2 - Modelling and Dewatering Techniques</vt:lpstr>
      <vt:lpstr>Day 3 - Implementation, Review, and Assessment</vt:lpstr>
      <vt:lpstr>Instructor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Wayne Van Heerden</dc:creator>
  <cp:lastModifiedBy>Wayne Van Heerden</cp:lastModifiedBy>
  <cp:revision>10</cp:revision>
  <dcterms:created xsi:type="dcterms:W3CDTF">2025-04-25T12:11:45Z</dcterms:created>
  <dcterms:modified xsi:type="dcterms:W3CDTF">2025-06-06T12:47:58Z</dcterms:modified>
</cp:coreProperties>
</file>